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/>
              <a:t>Specificity</a:t>
            </a:r>
            <a:r>
              <a:rPr lang="en-US" dirty="0"/>
              <a:t> </a:t>
            </a:r>
            <a:r>
              <a:rPr lang="en-US" b="1" dirty="0" smtClean="0"/>
              <a:t>Deep </a:t>
            </a:r>
            <a:r>
              <a:rPr lang="en-US" b="1" dirty="0"/>
              <a:t>learning in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Time </a:t>
            </a:r>
            <a:r>
              <a:rPr lang="en-US" b="1" dirty="0"/>
              <a:t>Series Analysis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Specificity </a:t>
            </a:r>
            <a:r>
              <a:rPr lang="en-US" dirty="0"/>
              <a:t>of deep learning methods among other machine learning methods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overview of the features of training deep neural networks in applications to time series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fully connected neural networks</a:t>
            </a:r>
            <a:r>
              <a:rPr lang="en-US" dirty="0" smtClean="0"/>
              <a:t>;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recurrent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One-dimensional </a:t>
            </a:r>
            <a:r>
              <a:rPr lang="en-US" dirty="0"/>
              <a:t>convolutional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The </a:t>
            </a:r>
            <a:r>
              <a:rPr lang="en-US" dirty="0"/>
              <a:t>attention mechanism and its use in neural network architects for time series 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most popular approach in neural network application in time series is convolution networks.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In many cases of the only  1-dimensional convolution  is necessary (due to 1-dimensional representation of time series). </a:t>
                </a:r>
                <a:endParaRPr lang="en-US" sz="2000" dirty="0" smtClean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1d convolution can be described as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is the weights matrix,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is the kernel size.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is the so-called convolution or lag matrix of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input size,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Example of 1-d convolution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conv-1d </a:t>
            </a:r>
            <a:r>
              <a:rPr lang="ru-RU" altLang="ru-RU" sz="2000" dirty="0" err="1">
                <a:solidFill>
                  <a:srgbClr val="000000"/>
                </a:solidFill>
              </a:rPr>
              <a:t>operation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finite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impulse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response</a:t>
            </a:r>
            <a:r>
              <a:rPr lang="ru-RU" altLang="ru-RU" sz="2000" dirty="0">
                <a:solidFill>
                  <a:srgbClr val="000000"/>
                </a:solidFill>
              </a:rPr>
              <a:t> (FIR) </a:t>
            </a:r>
            <a:r>
              <a:rPr lang="ru-RU" altLang="ru-RU" sz="2000" dirty="0" err="1">
                <a:solidFill>
                  <a:srgbClr val="000000"/>
                </a:solidFill>
              </a:rPr>
              <a:t>filters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digital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signal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filter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kernel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𝐾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receptive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field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classical</a:t>
            </a:r>
            <a:r>
              <a:rPr lang="ru-RU" altLang="ru-RU" sz="2000" u="sng" dirty="0">
                <a:solidFill>
                  <a:srgbClr val="000000"/>
                </a:solidFill>
              </a:rPr>
              <a:t> CNN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spatial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assumptions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standard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2d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image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(1d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assume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relationships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time-invariant</a:t>
            </a:r>
            <a:r>
              <a:rPr lang="ru-RU" altLang="ru-RU" sz="2000" dirty="0">
                <a:solidFill>
                  <a:srgbClr val="000000"/>
                </a:solidFill>
              </a:rPr>
              <a:t> – </a:t>
            </a:r>
            <a:r>
              <a:rPr lang="ru-RU" altLang="ru-RU" sz="2000" dirty="0" err="1">
                <a:solidFill>
                  <a:srgbClr val="000000"/>
                </a:solidFill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across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needs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tuned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carefully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relevant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single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</a:rPr>
              <a:t> CNN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equivalent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auto-regressive</a:t>
            </a:r>
            <a:r>
              <a:rPr lang="ru-RU" altLang="ru-RU" sz="2000" dirty="0">
                <a:solidFill>
                  <a:srgbClr val="000000"/>
                </a:solidFill>
              </a:rPr>
              <a:t> (AR)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 smtClean="0"/>
                  <a:t>The 1d convolution can be described as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where: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is the weights vector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is the kernel size.,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is the input vector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is the input size,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is the convolution matrix. 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Example of 1-d </a:t>
                </a:r>
                <a:r>
                  <a:rPr lang="en-US" sz="1800" dirty="0" smtClean="0"/>
                  <a:t>convolution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 err="1"/>
                  <a:t>Note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The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filter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kernel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size</a:t>
                </a:r>
                <a:r>
                  <a:rPr lang="ru-RU" altLang="ru-RU" sz="1800" dirty="0"/>
                  <a:t> 𝐾 </a:t>
                </a:r>
                <a:r>
                  <a:rPr lang="ru-RU" altLang="ru-RU" sz="1800" dirty="0" err="1"/>
                  <a:t>corresponds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to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the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receptive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field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size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in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classical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approach</a:t>
                </a:r>
                <a:r>
                  <a:rPr lang="ru-RU" altLang="ru-RU" sz="1800" dirty="0"/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Beside the 1d convolution it also could be </a:t>
            </a:r>
            <a:r>
              <a:rPr lang="en-US" sz="2000" b="1" dirty="0"/>
              <a:t>1-d pooling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Beside the 1d convolution it also could be </a:t>
            </a:r>
            <a:r>
              <a:rPr lang="en-US" b="1" dirty="0">
                <a:solidFill>
                  <a:srgbClr val="000000"/>
                </a:solidFill>
              </a:rPr>
              <a:t>global pooling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The global average pooling</a:t>
            </a:r>
            <a:r>
              <a:rPr lang="en-US" dirty="0">
                <a:solidFill>
                  <a:srgbClr val="000000"/>
                </a:solidFill>
              </a:rPr>
              <a:t> is used everywhere in 1d-cnn, however you can try to use as global max pooling as flatten and other layers instead of them.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Example of global-average pooling (is the alternative to flatten layer).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E</a:t>
            </a:r>
            <a:r>
              <a:rPr lang="en-US" sz="2000" dirty="0" smtClean="0"/>
              <a:t>xample </a:t>
            </a:r>
            <a:r>
              <a:rPr lang="en-US" sz="2000" dirty="0"/>
              <a:t>of 1-d convolution network with input drop-out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22955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1d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i="1" dirty="0" smtClean="0"/>
              <a:t>Note</a:t>
            </a:r>
          </a:p>
          <a:p>
            <a:r>
              <a:rPr lang="en-US" sz="2000" u="sng" dirty="0" smtClean="0"/>
              <a:t>The </a:t>
            </a:r>
            <a:r>
              <a:rPr lang="en-US" sz="2000" u="sng" dirty="0"/>
              <a:t>most of the </a:t>
            </a:r>
            <a:r>
              <a:rPr lang="en-US" sz="2000" b="1" u="sng" dirty="0"/>
              <a:t>regularization approaches</a:t>
            </a:r>
            <a:r>
              <a:rPr lang="en-US" sz="2000" u="sng" dirty="0"/>
              <a:t> from for 2d-convolutions, are applicable for 1-d time series networks, such </a:t>
            </a:r>
            <a:r>
              <a:rPr lang="en-US" sz="2000" u="sng" dirty="0" err="1"/>
              <a:t>as:dropput</a:t>
            </a:r>
            <a:r>
              <a:rPr lang="en-US" sz="2000" u="sng" dirty="0"/>
              <a:t>,</a:t>
            </a:r>
          </a:p>
          <a:p>
            <a:r>
              <a:rPr lang="en-US" sz="2000" u="sng" dirty="0"/>
              <a:t>skipped-connections,</a:t>
            </a:r>
          </a:p>
          <a:p>
            <a:r>
              <a:rPr lang="en-US" sz="2000" u="sng" dirty="0"/>
              <a:t>batch-normalization,</a:t>
            </a:r>
          </a:p>
          <a:p>
            <a:r>
              <a:rPr lang="en-US" sz="2000" u="sng" dirty="0"/>
              <a:t>1x1-convolutions and other </a:t>
            </a:r>
            <a:r>
              <a:rPr lang="en-US" sz="2000" u="sng" dirty="0" smtClean="0"/>
              <a:t>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80" y="2824022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83480" y="5281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 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multi-variate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time series classification.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49" y="4111087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42683" y="3399490"/>
            <a:ext cx="2842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Example of </a:t>
            </a:r>
            <a:r>
              <a:rPr lang="en-US" sz="2000" b="1" dirty="0"/>
              <a:t>1d </a:t>
            </a:r>
            <a:r>
              <a:rPr lang="en-US" sz="2000" b="1" dirty="0" err="1"/>
              <a:t>ResNet</a:t>
            </a:r>
            <a:r>
              <a:rPr lang="en-US" sz="2000" b="1" dirty="0"/>
              <a:t> </a:t>
            </a:r>
            <a:r>
              <a:rPr lang="en-US" sz="2000" dirty="0" smtClean="0"/>
              <a:t>for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time series classification.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24052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r>
              <a:rPr lang="en-US" sz="3600" b="1" dirty="0"/>
              <a:t>1-d </a:t>
            </a:r>
            <a:r>
              <a:rPr lang="en-US" sz="3600" b="1" dirty="0" smtClean="0"/>
              <a:t>convolution neural network. </a:t>
            </a:r>
            <a:r>
              <a:rPr lang="en-US" sz="3600" b="1" dirty="0" err="1"/>
              <a:t>InceptionTime</a:t>
            </a:r>
            <a:r>
              <a:rPr lang="en-US" sz="3600" b="1" dirty="0"/>
              <a:t> network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dirty="0"/>
              <a:t>Example of </a:t>
            </a:r>
            <a:r>
              <a:rPr lang="en-US" b="1" dirty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network</a:t>
            </a:r>
            <a:r>
              <a:rPr lang="en-US" dirty="0"/>
              <a:t> for time series classification.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br>
              <a:rPr lang="en-US" sz="4000" b="1" dirty="0" smtClean="0"/>
            </a:br>
            <a:r>
              <a:rPr lang="en-US" sz="4000" b="1" dirty="0" smtClean="0"/>
              <a:t>Example with feature selection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r>
              <a:rPr lang="en-US" sz="2000" dirty="0"/>
              <a:t>In some cases </a:t>
            </a:r>
            <a:r>
              <a:rPr lang="en-US" sz="2000" u="sng" dirty="0"/>
              <a:t>The network input can be formed by using some feature extraction from the time </a:t>
            </a:r>
            <a:r>
              <a:rPr lang="en-US" sz="2000" u="sng" dirty="0" err="1"/>
              <a:t>seres</a:t>
            </a:r>
            <a:r>
              <a:rPr lang="en-US" sz="2000" u="sng" dirty="0"/>
              <a:t> segment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instant, the data itself can be combined with its spectrum, decomposition and other transformations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this case so-called local convolutions can be applied as the first layer.</a:t>
            </a:r>
          </a:p>
          <a:p>
            <a:r>
              <a:rPr lang="en-US" sz="2000" dirty="0"/>
              <a:t>Example of </a:t>
            </a:r>
            <a:r>
              <a:rPr lang="en-US" sz="2000" b="1" dirty="0" smtClean="0"/>
              <a:t>feature-extraction </a:t>
            </a:r>
            <a:r>
              <a:rPr lang="en-US" sz="2000" b="1" dirty="0"/>
              <a:t>for local-convolution layer.</a:t>
            </a:r>
            <a:endParaRPr lang="en-US" sz="16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250682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Standard </a:t>
            </a:r>
            <a:r>
              <a:rPr lang="en-US" sz="2000" dirty="0"/>
              <a:t>1d-convolutional layers can be computational challenging where long-term dependencies are significant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Due </a:t>
            </a:r>
            <a:r>
              <a:rPr lang="en-US" sz="2000" dirty="0"/>
              <a:t>to the number of parameters scales directly with the size of the receptive field.</a:t>
            </a:r>
          </a:p>
          <a:p>
            <a:r>
              <a:rPr lang="en-US" sz="2000" u="sng" dirty="0"/>
              <a:t>To overcame the problem of receptive field size, and handle long-term dependencies frequently the dilated convolution layers is applied</a:t>
            </a:r>
            <a:r>
              <a:rPr lang="en-US" sz="2000" u="sng" dirty="0" smtClean="0"/>
              <a:t>.</a:t>
            </a:r>
          </a:p>
          <a:p>
            <a:r>
              <a:rPr lang="en-US" sz="2000" i="1" dirty="0" smtClean="0"/>
              <a:t>The </a:t>
            </a:r>
            <a:r>
              <a:rPr lang="en-US" sz="2000" i="1" dirty="0"/>
              <a:t>dilated convolution allow to increase the receptive filed without breaking the sequence of the time series but by increasing the depth of network</a:t>
            </a:r>
            <a:r>
              <a:rPr lang="en-US" sz="2000" i="1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the simple causal convolution on the plot below, you can see that only the 5 most recent </a:t>
            </a:r>
            <a:r>
              <a:rPr lang="en-US" sz="2000" dirty="0" err="1"/>
              <a:t>timesteps</a:t>
            </a:r>
            <a:r>
              <a:rPr lang="en-US" sz="2000" dirty="0"/>
              <a:t> can influence the highlighted output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dilated convolutions, which allow the receptive field to increase exponentially as a function of the convolution layer depth.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442461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89" y="4166237"/>
            <a:ext cx="5630062" cy="24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Beside the </a:t>
            </a:r>
            <a:r>
              <a:rPr lang="en-US" sz="2000" dirty="0" err="1" smtClean="0"/>
              <a:t>the</a:t>
            </a:r>
            <a:r>
              <a:rPr lang="en-US" sz="2000" dirty="0" smtClean="0"/>
              <a:t> dilated casual convolution it can be </a:t>
            </a:r>
            <a:r>
              <a:rPr lang="en-US" sz="2000" b="1" dirty="0" smtClean="0"/>
              <a:t>non-casual dilated convolution,</a:t>
            </a:r>
            <a:r>
              <a:rPr lang="en-US" sz="2000" u="sng" dirty="0" smtClean="0"/>
              <a:t> obtained by bi-directional sliding of convolution kernels.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99020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2927" y="3603257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multi-scaled dialed convolution prediction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088258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019" y="365126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905854"/>
            <a:ext cx="11374451" cy="5460763"/>
          </a:xfrm>
        </p:spPr>
        <p:txBody>
          <a:bodyPr>
            <a:normAutofit/>
          </a:bodyPr>
          <a:lstStyle/>
          <a:p>
            <a:r>
              <a:rPr lang="en-US" sz="2000" b="1" dirty="0"/>
              <a:t>Disadvantaged of Traditional Machine </a:t>
            </a:r>
            <a:r>
              <a:rPr lang="en-US" sz="2000" b="1" dirty="0" smtClean="0"/>
              <a:t>Learning</a:t>
            </a:r>
          </a:p>
          <a:p>
            <a:pPr lvl="1"/>
            <a:r>
              <a:rPr lang="en-US" sz="2000" dirty="0" smtClean="0"/>
              <a:t>Outliers </a:t>
            </a:r>
            <a:r>
              <a:rPr lang="en-US" sz="2000" dirty="0"/>
              <a:t>and Missing values can dramatically affect the performance of the models.</a:t>
            </a:r>
          </a:p>
          <a:p>
            <a:pPr lvl="1"/>
            <a:r>
              <a:rPr lang="en-US" sz="2000" dirty="0"/>
              <a:t>Classical ML are not able to recognize complex patterns in the data.</a:t>
            </a:r>
          </a:p>
          <a:p>
            <a:pPr lvl="1"/>
            <a:r>
              <a:rPr lang="en-US" sz="2000" dirty="0"/>
              <a:t>Classical ML usually work well only in few-steps forecasts, not in long term forecast.</a:t>
            </a:r>
          </a:p>
          <a:p>
            <a:pPr lvl="1"/>
            <a:r>
              <a:rPr lang="en-US" sz="2000" dirty="0"/>
              <a:t>Base-line </a:t>
            </a:r>
            <a:r>
              <a:rPr lang="en-US" sz="2000" dirty="0" smtClean="0"/>
              <a:t>ensemble</a:t>
            </a:r>
            <a:r>
              <a:rPr lang="en-US" sz="2000" dirty="0"/>
              <a:t>s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ML methods </a:t>
            </a:r>
            <a:r>
              <a:rPr lang="en-US" sz="2000" dirty="0"/>
              <a:t>have comparable to neural-network time of learning.</a:t>
            </a:r>
          </a:p>
          <a:p>
            <a:r>
              <a:rPr lang="en-US" sz="2000" b="1" dirty="0" smtClean="0"/>
              <a:t>Advantages </a:t>
            </a:r>
            <a:r>
              <a:rPr lang="en-US" sz="2000" b="1" dirty="0"/>
              <a:t>of the neural network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ability </a:t>
            </a:r>
            <a:r>
              <a:rPr lang="en-US" sz="2000" dirty="0"/>
              <a:t>to approximate arbitrary nonlinear functions;</a:t>
            </a:r>
          </a:p>
          <a:p>
            <a:pPr lvl="1"/>
            <a:r>
              <a:rPr lang="en-US" sz="2000" dirty="0"/>
              <a:t>ability to handle noise (robustness to noise);</a:t>
            </a:r>
          </a:p>
          <a:p>
            <a:pPr lvl="1"/>
            <a:r>
              <a:rPr lang="en-US" sz="2000" dirty="0"/>
              <a:t>robustness to outliers and missed values;</a:t>
            </a:r>
          </a:p>
          <a:p>
            <a:pPr lvl="1"/>
            <a:r>
              <a:rPr lang="en-US" sz="2000" dirty="0"/>
              <a:t>ability to work with irregular and misaligned time series (with irregular and non-uniform time steps);</a:t>
            </a:r>
          </a:p>
          <a:p>
            <a:pPr lvl="1"/>
            <a:r>
              <a:rPr lang="en-US" sz="2000" dirty="0"/>
              <a:t>good performance on the multivariate inputs with any number of features ;</a:t>
            </a:r>
          </a:p>
          <a:p>
            <a:pPr lvl="1"/>
            <a:r>
              <a:rPr lang="en-US" sz="2000" dirty="0"/>
              <a:t>ability to perform long-multi-step forecasts.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98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3600" b="1" dirty="0"/>
              <a:t>CNN. </a:t>
            </a:r>
            <a:r>
              <a:rPr lang="ru-RU" altLang="ru-RU" sz="3600" b="1" dirty="0" err="1"/>
              <a:t>Deep-temporal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convolution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network</a:t>
            </a:r>
            <a:r>
              <a:rPr lang="ru-RU" altLang="ru-RU" sz="3600" b="1" dirty="0"/>
              <a:t> (</a:t>
            </a:r>
            <a:r>
              <a:rPr lang="ru-RU" altLang="ru-RU" sz="3600" b="1" dirty="0" err="1"/>
              <a:t>deepTCN</a:t>
            </a:r>
            <a:r>
              <a:rPr lang="ru-RU" altLang="ru-RU" sz="3600" b="1" dirty="0"/>
              <a:t>).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717846"/>
            <a:ext cx="5820896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example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modern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Deep-temporal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deepTCN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/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stacked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constructed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capture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long-term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dependencies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variant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residual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block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cooperate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picture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below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𝑋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exogenous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factors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𝑦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ℎ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𝑘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full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receptive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field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RNNs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modeling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strong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variety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natural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language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However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years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</a:t>
            </a:r>
            <a:r>
              <a:rPr lang="ru-RU" altLang="ru-RU" sz="2000" dirty="0">
                <a:solidFill>
                  <a:srgbClr val="000000"/>
                </a:solidFill>
              </a:rPr>
              <a:t> RNN-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architectures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mentioned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popularity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cells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internal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compact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information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Example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three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1 </a:t>
            </a:r>
            <a:r>
              <a:rPr lang="ru-RU" altLang="ru-RU" sz="2000" dirty="0" err="1">
                <a:solidFill>
                  <a:srgbClr val="000000"/>
                </a:solidFill>
              </a:rPr>
              <a:t>out-put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en-US" altLang="ru-RU" sz="2000" dirty="0" smtClean="0">
                <a:solidFill>
                  <a:srgbClr val="000000"/>
                </a:solidFill>
              </a:rPr>
              <a:t>s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4400" dirty="0">
                <a:latin typeface="Arial" panose="020B0604020202020204" pitchFamily="34" charset="0"/>
              </a:rPr>
              <a:t/>
            </a:r>
            <a:br>
              <a:rPr lang="ru-RU" altLang="ru-RU" sz="4400" dirty="0">
                <a:latin typeface="Arial" panose="020B0604020202020204" pitchFamily="34" charset="0"/>
              </a:rPr>
            </a:br>
            <a:endParaRPr lang="ru-RU" altLang="ru-RU" sz="44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15" y="3624588"/>
            <a:ext cx="4313405" cy="28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</a:t>
            </a:r>
            <a:r>
              <a:rPr lang="en-US" b="1" dirty="0" smtClean="0"/>
              <a:t>networks. 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one of the </a:t>
            </a:r>
            <a:r>
              <a:rPr lang="en-US" sz="2000" b="1" dirty="0"/>
              <a:t>main problem of simple RNN (vanilla RNN)</a:t>
            </a:r>
            <a:r>
              <a:rPr lang="en-US" sz="2000" dirty="0"/>
              <a:t> is the </a:t>
            </a:r>
            <a:r>
              <a:rPr lang="en-US" sz="2000" b="1" dirty="0"/>
              <a:t>weights (or gradient) explosion and vanishing</a:t>
            </a:r>
            <a:r>
              <a:rPr lang="en-US" sz="2000" dirty="0" smtClean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when </a:t>
            </a:r>
            <a:r>
              <a:rPr lang="en-US" sz="2000" dirty="0"/>
              <a:t>long sequence is under processing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Thus </a:t>
            </a:r>
            <a:r>
              <a:rPr lang="en-US" sz="2000" dirty="0"/>
              <a:t>only some part of the series can be processed as input of RNN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The </a:t>
            </a:r>
            <a:r>
              <a:rPr lang="en-US" sz="2000" b="1" dirty="0"/>
              <a:t>solutions of this simple RNN problem</a:t>
            </a:r>
            <a:r>
              <a:rPr lang="en-US" sz="2000" dirty="0"/>
              <a:t> </a:t>
            </a:r>
            <a:r>
              <a:rPr lang="en-US" sz="2000" dirty="0" err="1"/>
              <a:t>are:truncation</a:t>
            </a:r>
            <a:r>
              <a:rPr lang="en-US" sz="2000" dirty="0"/>
              <a:t> of the input size (truncated back propagation).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bi-directional learning (if it possible).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dilated temporal learning.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using of advanced recurrent networks (LSTM, GRU and other).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regularization of learning (dropout, bath-norm, L1,L2 </a:t>
            </a:r>
            <a:r>
              <a:rPr lang="en-US" sz="2000" dirty="0" err="1"/>
              <a:t>reg</a:t>
            </a:r>
            <a:r>
              <a:rPr lang="en-US" sz="2000" dirty="0"/>
              <a:t>, gradient (or it norm) restrictions, self-normalization activation-functions and </a:t>
            </a:r>
            <a:r>
              <a:rPr lang="en-US" sz="2000" dirty="0" err="1"/>
              <a:t>e.t.c</a:t>
            </a:r>
            <a:r>
              <a:rPr lang="en-US" sz="2000" dirty="0"/>
              <a:t>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4731" y="4226722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truncated back-propagation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" y="4631831"/>
            <a:ext cx="5467350" cy="19145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569814" y="4123565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bi-direction learning</a:t>
            </a:r>
            <a:endParaRPr lang="ru-RU" dirty="0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596053"/>
            <a:ext cx="5384510" cy="19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1" y="4086225"/>
            <a:ext cx="3944382" cy="24431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dilated temporal RNN learning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122955"/>
            <a:ext cx="5867400" cy="233102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67468" y="3398285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Long Short-Term Memory networks (LSTMs) </a:t>
            </a:r>
            <a:r>
              <a:rPr lang="en-US" dirty="0">
                <a:solidFill>
                  <a:srgbClr val="000000"/>
                </a:solidFill>
              </a:rPr>
              <a:t>were developed to address the RNN long-memory limitations. This is achieved through the use of a cell state which stores separate long and short term information, modulated through a series of gates.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4" y="4173188"/>
            <a:ext cx="6867525" cy="2504627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709" y="1635976"/>
            <a:ext cx="4550999" cy="1471612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327775" y="8929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 </a:t>
            </a:r>
            <a:r>
              <a:rPr lang="en-US" b="1" dirty="0">
                <a:solidFill>
                  <a:srgbClr val="000000"/>
                </a:solidFill>
              </a:rPr>
              <a:t>Gated Recurrent Unit (GRU)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Cell </a:t>
            </a:r>
            <a:r>
              <a:rPr lang="en-US" dirty="0">
                <a:solidFill>
                  <a:srgbClr val="000000"/>
                </a:solidFill>
              </a:rPr>
              <a:t>can be considered as alternative for LSTM one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1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/>
            <a:r>
              <a:rPr lang="en-US" sz="4000" b="1" dirty="0"/>
              <a:t>RNN. </a:t>
            </a:r>
            <a:r>
              <a:rPr lang="ru-RU" altLang="ru-RU" sz="4000" b="1" dirty="0" err="1"/>
              <a:t>Autoregression</a:t>
            </a:r>
            <a:r>
              <a:rPr lang="ru-RU" altLang="ru-RU" sz="4000" b="1" dirty="0"/>
              <a:t> </a:t>
            </a:r>
            <a:r>
              <a:rPr lang="ru-RU" altLang="ru-RU" sz="4000" b="1" dirty="0" err="1"/>
              <a:t>recurrent</a:t>
            </a:r>
            <a:r>
              <a:rPr lang="ru-RU" altLang="ru-RU" sz="4000" b="1" dirty="0"/>
              <a:t> </a:t>
            </a:r>
            <a:r>
              <a:rPr lang="ru-RU" altLang="ru-RU" sz="4000" b="1" dirty="0" err="1" smtClean="0"/>
              <a:t>learning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Iterative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development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main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idea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principle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framework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direct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passed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previous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addition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Multi-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recursively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feeding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target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one-step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repeating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inference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procedure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/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/>
              <a:t>The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direct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approach</a:t>
            </a:r>
            <a:r>
              <a:rPr lang="ru-RU" altLang="ru-RU" sz="2000" dirty="0"/>
              <a:t> (</a:t>
            </a:r>
            <a:r>
              <a:rPr lang="ru-RU" altLang="ru-RU" sz="2000" dirty="0" err="1"/>
              <a:t>traditional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typically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sequence-to-sequence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architectures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summarise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targets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observed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priori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),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future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drawback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direct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approach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</a:t>
            </a:r>
            <a:r>
              <a:rPr lang="ru-RU" altLang="ru-RU" sz="2000" u="sng" dirty="0" err="1"/>
              <a:t>while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avoiding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need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recursion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direct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methods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require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specification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of</a:t>
            </a:r>
            <a:r>
              <a:rPr lang="ru-RU" altLang="ru-RU" sz="2000" u="sng" dirty="0"/>
              <a:t> a </a:t>
            </a:r>
            <a:r>
              <a:rPr lang="ru-RU" altLang="ru-RU" sz="2000" u="sng" dirty="0" err="1"/>
              <a:t>maximum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forecast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horizon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with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predictions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made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only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predefined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discrete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intervals</a:t>
            </a:r>
            <a:r>
              <a:rPr lang="ru-RU" altLang="ru-RU" sz="2000" u="sng" dirty="0"/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1069975" y="4839775"/>
            <a:ext cx="4039140" cy="17705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401381" y="4839775"/>
            <a:ext cx="4028493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Deep AR network is the most famous implementation of the </a:t>
            </a:r>
            <a:r>
              <a:rPr lang="en-US" sz="2000" u="sng" dirty="0"/>
              <a:t>iterative learning in combination with </a:t>
            </a:r>
            <a:r>
              <a:rPr lang="en-US" sz="2000" u="sng" dirty="0" err="1"/>
              <a:t>lstm</a:t>
            </a:r>
            <a:r>
              <a:rPr lang="en-US" sz="2000" u="sng" dirty="0"/>
              <a:t> cells and so-called </a:t>
            </a:r>
            <a:r>
              <a:rPr lang="en-US" sz="2000" b="1" u="sng" dirty="0"/>
              <a:t>probabilistic supervised learning.</a:t>
            </a:r>
            <a:endParaRPr lang="en-US" sz="2000" dirty="0"/>
          </a:p>
          <a:p>
            <a:r>
              <a:rPr lang="en-US" sz="2000" dirty="0"/>
              <a:t>Official Deep AR architecture representation on training stage(left) and test stages (right</a:t>
            </a:r>
            <a:r>
              <a:rPr lang="en-US" sz="2000" dirty="0" smtClean="0"/>
              <a:t>).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50098"/>
          <a:stretch/>
        </p:blipFill>
        <p:spPr>
          <a:xfrm>
            <a:off x="45661" y="2071321"/>
            <a:ext cx="2921753" cy="1585741"/>
          </a:xfrm>
          <a:prstGeom prst="rect">
            <a:avLst/>
          </a:prstGeom>
        </p:spPr>
      </p:pic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52" y="1763891"/>
            <a:ext cx="9004590" cy="49389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/>
          <a:srcRect l="50607"/>
          <a:stretch/>
        </p:blipFill>
        <p:spPr>
          <a:xfrm>
            <a:off x="92365" y="3907342"/>
            <a:ext cx="2768487" cy="15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goal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𝛼-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=1).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ℎ)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score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Negative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Binomial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𝑧𝑖−</a:t>
            </a:r>
            <a:r>
              <a:rPr lang="ru-RU" altLang="ru-RU" sz="2000" dirty="0" smtClean="0">
                <a:solidFill>
                  <a:srgbClr val="000000"/>
                </a:solidFill>
              </a:rPr>
              <a:t>1</a:t>
            </a:r>
            <a:r>
              <a:rPr lang="ru-RU" altLang="ru-RU" sz="2000" dirty="0">
                <a:solidFill>
                  <a:srgbClr val="000000"/>
                </a:solidFill>
              </a:rPr>
              <a:t> (</a:t>
            </a:r>
            <a:r>
              <a:rPr lang="ru-RU" altLang="ru-RU" sz="2000" dirty="0" err="1">
                <a:solidFill>
                  <a:srgbClr val="000000"/>
                </a:solidFill>
              </a:rPr>
              <a:t>along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[</a:t>
            </a:r>
            <a:r>
              <a:rPr lang="ru-RU" altLang="ru-RU" sz="2000" dirty="0" err="1">
                <a:solidFill>
                  <a:srgbClr val="000000"/>
                </a:solidFill>
              </a:rPr>
              <a:t>optional</a:t>
            </a:r>
            <a:r>
              <a:rPr lang="ru-RU" altLang="ru-RU" sz="2000" dirty="0">
                <a:solidFill>
                  <a:srgbClr val="000000"/>
                </a:solidFill>
              </a:rPr>
              <a:t>] </a:t>
            </a:r>
            <a:r>
              <a:rPr lang="ru-RU" altLang="ru-RU" sz="2000" dirty="0" err="1">
                <a:solidFill>
                  <a:srgbClr val="000000"/>
                </a:solidFill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one-hot-encoded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categorical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features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42"/>
            <a:ext cx="7235902" cy="5083175"/>
          </a:xfrm>
          <a:prstGeom prst="rect">
            <a:avLst/>
          </a:prstGeom>
        </p:spPr>
      </p:pic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90" y="5651511"/>
            <a:ext cx="8776154" cy="101889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7375" y="5925957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Gaussian </a:t>
            </a: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likelihood</a:t>
            </a:r>
            <a:b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loss function</a:t>
            </a:r>
            <a:endParaRPr lang="ru-RU" sz="16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/>
          <a:srcRect r="37032" b="35255"/>
          <a:stretch/>
        </p:blipFill>
        <p:spPr>
          <a:xfrm>
            <a:off x="7167766" y="1053219"/>
            <a:ext cx="4548578" cy="68569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/>
          <a:srcRect l="5591" t="61220" r="52222" b="-1440"/>
          <a:stretch/>
        </p:blipFill>
        <p:spPr>
          <a:xfrm>
            <a:off x="7315685" y="1883737"/>
            <a:ext cx="3047438" cy="4259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l="55803" t="55464" r="2010" b="4316"/>
          <a:stretch/>
        </p:blipFill>
        <p:spPr>
          <a:xfrm>
            <a:off x="7328267" y="2378676"/>
            <a:ext cx="3047438" cy="42595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648896" y="695417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Negative Binomial Likelihood loss function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3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ability </a:t>
            </a:r>
            <a:r>
              <a:rPr lang="en-US" sz="2000" dirty="0"/>
              <a:t>to training several hundred or thousands of time-series simultaneously, significant model scalability.</a:t>
            </a:r>
          </a:p>
          <a:p>
            <a:r>
              <a:rPr lang="en-US" sz="2000" dirty="0"/>
              <a:t>Minimal Feature Engineering.</a:t>
            </a:r>
          </a:p>
          <a:p>
            <a:r>
              <a:rPr lang="en-US" sz="2000" dirty="0"/>
              <a:t>The model learns seasonal behavior on given covariates across time series.</a:t>
            </a:r>
          </a:p>
          <a:p>
            <a:r>
              <a:rPr lang="en-US" sz="2000" dirty="0"/>
              <a:t>predict on items with little history.</a:t>
            </a:r>
          </a:p>
          <a:p>
            <a:r>
              <a:rPr lang="en-US" sz="2000" dirty="0"/>
              <a:t>Variety of likelihood functions: </a:t>
            </a:r>
            <a:r>
              <a:rPr lang="en-US" sz="2000" dirty="0" err="1"/>
              <a:t>DeepAR</a:t>
            </a:r>
            <a:r>
              <a:rPr lang="en-US" sz="2000" dirty="0"/>
              <a:t> does not assume Gaussian noise for data flexibility.</a:t>
            </a:r>
          </a:p>
          <a:p>
            <a:r>
              <a:rPr lang="en-US" sz="2000" b="1" dirty="0"/>
              <a:t>Drawbacks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Requires </a:t>
            </a:r>
            <a:r>
              <a:rPr lang="en-US" sz="2000" dirty="0"/>
              <a:t>the full set of data when making new predictions.</a:t>
            </a:r>
          </a:p>
          <a:p>
            <a:r>
              <a:rPr lang="en-US" sz="2000" dirty="0"/>
              <a:t>No model tuning for individual time series.</a:t>
            </a:r>
          </a:p>
          <a:p>
            <a:r>
              <a:rPr lang="en-US" sz="2000" dirty="0"/>
              <a:t>Data must be formatted in a particular way recommended by the developer.</a:t>
            </a:r>
          </a:p>
          <a:p>
            <a:r>
              <a:rPr lang="en-US" sz="2000" dirty="0"/>
              <a:t>Allow to obtain comparably high performance only for huge joined data set. Thea accuracy for specific data series (or few amount of series) lower then for ARIMA and ETS.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6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improvements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long-term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dependency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neural-network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provides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benefits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allow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directly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significant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rare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events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that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occur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In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retail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forecasting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applications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for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example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this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includes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holiday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promotional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periods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which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can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have</a:t>
            </a:r>
            <a:r>
              <a:rPr lang="ru-RU" altLang="ru-RU" dirty="0">
                <a:solidFill>
                  <a:srgbClr val="000000"/>
                </a:solidFill>
              </a:rPr>
              <a:t> a </a:t>
            </a:r>
            <a:r>
              <a:rPr lang="ru-RU" altLang="ru-RU" dirty="0" err="1">
                <a:solidFill>
                  <a:srgbClr val="000000"/>
                </a:solidFill>
              </a:rPr>
              <a:t>positive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effect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sales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learn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regime-specific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dynamics</a:t>
            </a:r>
            <a:r>
              <a:rPr lang="ru-RU" altLang="ru-RU" sz="2000" dirty="0">
                <a:solidFill>
                  <a:srgbClr val="000000"/>
                </a:solidFill>
              </a:rPr>
              <a:t> –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patterns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regime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learn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controlled-length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quite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long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work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regularization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avoid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of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gradient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vanishing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explosion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allow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exclude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transformers</a:t>
            </a:r>
            <a:r>
              <a:rPr lang="ru-RU" altLang="ru-RU" sz="2000" b="1" dirty="0">
                <a:solidFill>
                  <a:srgbClr val="000000"/>
                </a:solidFill>
              </a:rPr>
              <a:t>) </a:t>
            </a:r>
            <a:r>
              <a:rPr lang="ru-RU" altLang="ru-RU" sz="2000" b="1" dirty="0" err="1">
                <a:solidFill>
                  <a:srgbClr val="000000"/>
                </a:solidFill>
              </a:rPr>
              <a:t>by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replacing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first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attempt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for</a:t>
            </a:r>
            <a:r>
              <a:rPr lang="ru-RU" altLang="ru-RU" sz="2000" b="1" dirty="0">
                <a:solidFill>
                  <a:srgbClr val="000000"/>
                </a:solidFill>
              </a:rPr>
              <a:t> Seq2Seq RNN </a:t>
            </a:r>
            <a:r>
              <a:rPr lang="ru-RU" altLang="ru-RU" sz="2000" b="1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rnn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) seq2seq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two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part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feature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extraction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initialized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context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emit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simplest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case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network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used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additional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br>
              <a:rPr lang="ru-RU" altLang="ru-RU" sz="2000" u="sng" dirty="0">
                <a:solidFill>
                  <a:srgbClr val="000000"/>
                </a:solidFill>
              </a:rPr>
            </a:br>
            <a:r>
              <a:rPr lang="ru-RU" altLang="ru-RU" sz="2000" u="sng" dirty="0" err="1">
                <a:solidFill>
                  <a:srgbClr val="000000"/>
                </a:solidFill>
              </a:rPr>
              <a:t>however</a:t>
            </a:r>
            <a:r>
              <a:rPr lang="ru-RU" altLang="ru-RU" sz="2000" u="sng" dirty="0">
                <a:solidFill>
                  <a:srgbClr val="000000"/>
                </a:solidFill>
              </a:rPr>
              <a:t>,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forgotten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earliest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part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completes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whole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input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i="1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>
                <a:solidFill>
                  <a:srgbClr val="000000"/>
                </a:solidFill>
              </a:rPr>
              <a:t>A </a:t>
            </a:r>
            <a:r>
              <a:rPr lang="ru-RU" altLang="ru-RU" sz="2000" i="1" dirty="0" err="1">
                <a:solidFill>
                  <a:srgbClr val="000000"/>
                </a:solidFill>
              </a:rPr>
              <a:t>potential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problem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with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encoder</a:t>
            </a:r>
            <a:r>
              <a:rPr lang="ru-RU" altLang="ru-RU" sz="2000" i="1" dirty="0">
                <a:solidFill>
                  <a:srgbClr val="000000"/>
                </a:solidFill>
              </a:rPr>
              <a:t>–</a:t>
            </a:r>
            <a:r>
              <a:rPr lang="ru-RU" altLang="ru-RU" sz="2000" i="1" dirty="0" err="1">
                <a:solidFill>
                  <a:srgbClr val="000000"/>
                </a:solidFill>
              </a:rPr>
              <a:t>decoder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that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network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needs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be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able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compress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all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necessary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of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source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sentence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into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fixed-length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vector</a:t>
            </a:r>
            <a:r>
              <a:rPr lang="ru-RU" altLang="ru-RU" sz="2000" i="1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Fully-Connected </a:t>
            </a:r>
            <a:r>
              <a:rPr lang="en-US" sz="2000" b="1" dirty="0"/>
              <a:t>network (FCN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Multilayer </a:t>
            </a:r>
            <a:r>
              <a:rPr lang="en-US" sz="1800" dirty="0"/>
              <a:t>perceptron (MLP, FCNN);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Force-back FCN;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Non-linear autoregressive network (</a:t>
            </a:r>
            <a:r>
              <a:rPr lang="en-US" sz="1800" dirty="0" err="1"/>
              <a:t>nar</a:t>
            </a:r>
            <a:r>
              <a:rPr lang="en-US" sz="1800" dirty="0"/>
              <a:t>, </a:t>
            </a:r>
            <a:r>
              <a:rPr lang="en-US" sz="1800" dirty="0" err="1"/>
              <a:t>narx</a:t>
            </a:r>
            <a:r>
              <a:rPr lang="en-US" sz="1800" dirty="0"/>
              <a:t>, </a:t>
            </a:r>
            <a:r>
              <a:rPr lang="en-US" sz="1800" dirty="0" err="1"/>
              <a:t>narimax</a:t>
            </a:r>
            <a:r>
              <a:rPr lang="en-US" sz="1800" dirty="0"/>
              <a:t>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Some </a:t>
            </a:r>
            <a:r>
              <a:rPr lang="en-US" sz="1800" dirty="0" smtClean="0"/>
              <a:t>MLP Mixers (transformers </a:t>
            </a:r>
            <a:r>
              <a:rPr lang="en-US" sz="1800" dirty="0"/>
              <a:t>without </a:t>
            </a:r>
            <a:r>
              <a:rPr lang="en-US" sz="1800" dirty="0" smtClean="0"/>
              <a:t>attention).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Convolution neural network (CNN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2d-conv </a:t>
            </a:r>
            <a:r>
              <a:rPr lang="en-US" sz="1800" dirty="0"/>
              <a:t>for multivariate data;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2d-conv for data transformed to 2-dimensional (segmentation, sliding, other);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1d-conv for sliding windowed dataset;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1d-wave-conv (Dilated convolution, casual convolution, Temporal Convolutional Network (TCN)) for sliding windowed dataset;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Recurrent neural network (RNN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Simple </a:t>
            </a:r>
            <a:r>
              <a:rPr lang="en-US" sz="1800" dirty="0"/>
              <a:t>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bidirectional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stacked or deep RNN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(Recurrent neural network + CNN) approach;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Attention-based </a:t>
            </a:r>
            <a:r>
              <a:rPr lang="en-US" sz="2000" b="1" dirty="0" smtClean="0"/>
              <a:t>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encoder </a:t>
            </a:r>
            <a:r>
              <a:rPr lang="en-US" sz="1800" dirty="0"/>
              <a:t>attention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Self-attention (LSTM, GLU, CNN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Transformer-based ( CNN, FCN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approach (CNN-attention, </a:t>
            </a:r>
            <a:r>
              <a:rPr lang="en-US" sz="1800" dirty="0" err="1"/>
              <a:t>e.t.c</a:t>
            </a:r>
            <a:r>
              <a:rPr lang="en-US" sz="1800" dirty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u="sng" dirty="0" smtClean="0">
                <a:solidFill>
                  <a:srgbClr val="000000"/>
                </a:solidFill>
              </a:rPr>
              <a:t>T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help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memorize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source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sentences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machine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translation.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understanding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attention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assume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you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have</a:t>
            </a:r>
            <a:r>
              <a:rPr lang="ru-RU" altLang="ru-RU" sz="20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outputs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𝑦𝑖,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the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other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picture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below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keep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state</a:t>
            </a:r>
            <a:r>
              <a:rPr lang="ru-RU" altLang="ru-RU" sz="2000" dirty="0"/>
              <a:t> 𝑠𝑖−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prediction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in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addition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context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vector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𝑐𝑖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point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impact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factor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 𝑖−</a:t>
            </a:r>
            <a:r>
              <a:rPr lang="ru-RU" altLang="ru-RU" sz="2000" dirty="0" smtClean="0"/>
              <a:t>𝑡ℎ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133725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97" y="3312753"/>
            <a:ext cx="6003634" cy="338941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007265" y="2739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Let's now considering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b="1" dirty="0"/>
              <a:t>Attention Encoder-Decoder (seq2seq)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13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proposed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using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perceptron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soft-max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𝑐𝑖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b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above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space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seq2seq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model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𝑎𝑖𝑗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customizable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words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represents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relation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entire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accordance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fro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context vector - the sum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input sequence, weighted by alignment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encoder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decoder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alignment scores assigns as a score is the learned degree in which each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corresponds to the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score function, which can be different, but here is originally proposed one is shown (so-called additive attention 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attention). The decoder uses these attention scores to decide on how much attention to pay to input at every decoding time step. 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  <a:blipFill>
                <a:blip r:embed="rId3"/>
                <a:stretch>
                  <a:fillRect l="-900" t="-1349" r="-800" b="-19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 several popular score </a:t>
            </a:r>
            <a:r>
              <a:rPr lang="en-US" b="1" dirty="0" smtClean="0"/>
              <a:t>function</a:t>
            </a:r>
            <a:r>
              <a:rPr lang="en-US" dirty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Self-Attention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The modification of the simple attention approach is the </a:t>
                </a:r>
                <a:r>
                  <a:rPr lang="en-US" sz="2000" b="1" dirty="0"/>
                  <a:t>self-attention layer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The main idea of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is to learn form the only </a:t>
                </a:r>
                <a:r>
                  <a:rPr lang="en-US" sz="2000" b="1" dirty="0" err="1"/>
                  <a:t>inputs.</a:t>
                </a:r>
                <a:r>
                  <a:rPr lang="en-US" sz="2000" dirty="0" err="1"/>
                  <a:t>The</a:t>
                </a:r>
                <a:r>
                  <a:rPr lang="en-US" sz="2000" dirty="0"/>
                  <a:t> method is also called </a:t>
                </a:r>
                <a:r>
                  <a:rPr lang="en-US" sz="2000" b="1" dirty="0"/>
                  <a:t>intra-attention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Method of Self-Attention has been used successfully in a variety of tasks.</a:t>
                </a:r>
                <a:br>
                  <a:rPr lang="en-US" sz="2000" dirty="0"/>
                </a:br>
                <a:r>
                  <a:rPr lang="en-US" sz="2000" dirty="0"/>
                  <a:t>And made the revolution in some areas of DL, such as NLP.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u="sng" dirty="0"/>
                  <a:t>The main advantage here is that you can </a:t>
                </a:r>
                <a:r>
                  <a:rPr lang="en-US" sz="2000" u="sng" dirty="0" err="1"/>
                  <a:t>pretrain</a:t>
                </a:r>
                <a:r>
                  <a:rPr lang="en-US" sz="2000" u="sng" dirty="0"/>
                  <a:t> encoder unsupervised on the any data to predict it farther values (like temporal </a:t>
                </a:r>
                <a:r>
                  <a:rPr lang="en-US" sz="2000" u="sng" dirty="0" err="1"/>
                  <a:t>autoencoder</a:t>
                </a:r>
                <a:r>
                  <a:rPr lang="en-US" sz="2000" u="sng" dirty="0"/>
                  <a:t>)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In the case of self-attention we can simplify the additive attention to the follows</a:t>
                </a:r>
                <a:r>
                  <a:rPr lang="en-US" sz="2000" dirty="0" smtClean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Thus we can calculate the representation $ c $ in the matrix form as follows: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is the hidden state matrix;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attention vector;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the sequence representation (context vector).   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 Note In the other way of explanation of self-attention for each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indexes over the whole input sequence (here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is not a parameter, as in a normal neural net, but it is derived from a function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 b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6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4445932"/>
            <a:ext cx="5953704" cy="2101307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self-attention network for clinical diagnose prediction based on the patient metrics.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Self-attention based encoder scheme of the context vector values producing for multivariate time series.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49" y="1638530"/>
            <a:ext cx="3748813" cy="4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 Key-value self-attention</a:t>
                </a:r>
                <a:br>
                  <a:rPr lang="en-US" sz="2000" dirty="0"/>
                </a:br>
                <a:r>
                  <a:rPr lang="en-US" sz="2000" dirty="0"/>
                  <a:t>Key-value attention is the self-attention modification that propose to splits each hidden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into a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The keys part are used for calculating the attention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using additive attention: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is the length of the attention window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 is a vector of ones. The values part are then used to obtain the context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r>
                  <a:rPr lang="en-US" sz="2000" dirty="0"/>
                  <a:t>Thus we introduce separate weights for current input and previous inputs.  Note You may choose as key </a:t>
                </a:r>
                <a:r>
                  <a:rPr lang="en-US" sz="2000" dirty="0" err="1"/>
                  <a:t>ans</a:t>
                </a:r>
                <a:r>
                  <a:rPr lang="en-US" sz="2000" dirty="0"/>
                  <a:t> value based on your task. for instance, key could be all expect the last values and value -last value of sequence.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b="1" i="1" dirty="0"/>
                  <a:t>Query-key-value Attention and Multi-head Attention</a:t>
                </a:r>
                <a:endParaRPr lang="ru-RU" sz="2000" b="1" i="1" dirty="0"/>
              </a:p>
              <a:p>
                <a:r>
                  <a:rPr lang="en-US" sz="2000" dirty="0"/>
                  <a:t>  Query-key-value self-attention Actually, it was proposed that every input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can be used in three different ways in the attention operation:  Query: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(every other vector) to calculate the weights for its own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 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to calculate the weights for the output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used as part of the weighted sum to compute each output vector once the weights have been calculate.  In correspondence with previously </a:t>
                </a:r>
                <a:r>
                  <a:rPr lang="en-US" sz="2000" dirty="0" err="1"/>
                  <a:t>saied</a:t>
                </a:r>
                <a:r>
                  <a:rPr lang="en-US" sz="2000" dirty="0"/>
                  <a:t> we can introduced three vectors (obtained by three weights matrix):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6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ru-RU" sz="2000" dirty="0"/>
              </a:p>
              <a:p>
                <a:r>
                  <a:rPr lang="en-US" sz="2000" dirty="0"/>
                  <a:t>All three weights matrix should have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window (or input) dimension. In this case output vector can be calculated as "</a:t>
                </a:r>
                <a:r>
                  <a:rPr lang="en-US" sz="2000" dirty="0" smtClean="0"/>
                  <a:t>scaled-dot-product“</a:t>
                </a:r>
                <a:br>
                  <a:rPr lang="en-US" sz="2000" dirty="0" smtClean="0"/>
                </a:br>
                <a:r>
                  <a:rPr lang="en-US" sz="2000" dirty="0" smtClean="0"/>
                  <a:t> </a:t>
                </a:r>
                <a:r>
                  <a:rPr lang="en-US" sz="2000" dirty="0"/>
                  <a:t>attention: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33" y="3629692"/>
            <a:ext cx="4562475" cy="2828925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60375" y="41022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𝑛</a:t>
            </a:r>
            <a:r>
              <a:rPr lang="ru-RU" altLang="ru-RU" sz="1400" dirty="0">
                <a:solidFill>
                  <a:srgbClr val="000000"/>
                </a:solidFill>
                <a:latin typeface="STIXMathJax_Symbols"/>
              </a:rPr>
              <a:t>⎯⎯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√</a:t>
            </a:r>
            <a:r>
              <a:rPr lang="ru-RU" altLang="ru-RU" sz="1300" dirty="0">
                <a:solidFill>
                  <a:srgbClr val="000000"/>
                </a:solidFill>
                <a:latin typeface="Georgia" panose="02040502050405020303" pitchFamily="18" charset="0"/>
              </a:rPr>
              <a:t>n</a:t>
            </a:r>
            <a:r>
              <a:rPr lang="ru-RU" altLang="ru-RU" sz="800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𝑤</a:t>
            </a:r>
            <a:r>
              <a:rPr lang="ru-RU" altLang="ru-RU" sz="1000" dirty="0" smtClean="0">
                <a:solidFill>
                  <a:srgbClr val="000000"/>
                </a:solidFill>
                <a:latin typeface="STIXMathJax_Variants"/>
              </a:rPr>
              <a:t>′</a:t>
            </a:r>
            <a:r>
              <a:rPr lang="en-US" altLang="ru-RU" sz="1000" dirty="0" smtClean="0">
                <a:solidFill>
                  <a:srgbClr val="000000"/>
                </a:solidFill>
                <a:latin typeface="STIXMathJax_Variants"/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equation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need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follows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sensitive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very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kill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gradient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slow-down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learning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cause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Since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embedding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dimension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k,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helps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back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little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Example </a:t>
            </a:r>
            <a:r>
              <a:rPr lang="en-US" sz="2000" dirty="0"/>
              <a:t>of Temporal-convolution - self attention (query-key-value) network for multivariate time series classification.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 dirty="0">
                <a:solidFill>
                  <a:srgbClr val="000000"/>
                </a:solidFill>
              </a:rPr>
              <a:t>Multi-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discriminative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power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increased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combining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parallel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we'll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index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𝑟),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matrix</a:t>
            </a:r>
            <a:r>
              <a:rPr lang="ru-RU" altLang="ru-RU" sz="2000" dirty="0">
                <a:solidFill>
                  <a:srgbClr val="000000"/>
                </a:solidFill>
              </a:rPr>
              <a:t> 𝑊𝑟𝑞,𝑊𝑟𝑘,</a:t>
            </a:r>
            <a:r>
              <a:rPr lang="ru-RU" altLang="ru-RU" sz="2000" dirty="0" smtClean="0">
                <a:solidFill>
                  <a:srgbClr val="000000"/>
                </a:solidFill>
              </a:rPr>
              <a:t>𝑊𝑟𝑣.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called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𝑥𝑖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𝑦𝑟𝑖.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concatenate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through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linear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reduce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𝑛.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distinguished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Narrow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parts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has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chunks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32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wide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matrices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whole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256×256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. -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better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5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In the Multi-head self-attention context vector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can be given as:</a:t>
                </a:r>
                <a:endParaRPr lang="ru-RU" sz="20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 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is the weights matrix of each head impact.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Example </a:t>
                </a:r>
                <a:r>
                  <a:rPr lang="en-US" sz="2000" dirty="0"/>
                  <a:t>of multi-head attention simple network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24" y="3028950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One-to-One </a:t>
            </a:r>
            <a:r>
              <a:rPr lang="en-US" sz="2000" b="1" dirty="0"/>
              <a:t>(a)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one </a:t>
            </a:r>
            <a:r>
              <a:rPr lang="en-US" sz="2000" dirty="0"/>
              <a:t>input and one output. Typical example is the case where you have an full segment (or full time series) as input and you want to predict a single label for the segment.</a:t>
            </a:r>
          </a:p>
          <a:p>
            <a:r>
              <a:rPr lang="en-US" sz="2000" b="1" dirty="0"/>
              <a:t>One-to-Many (b)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full segment (or full time series) as input and a sequence of outputs. A typical example is an segment on input and its corresponding metrics, parameters or its decomposition.</a:t>
            </a:r>
          </a:p>
          <a:p>
            <a:r>
              <a:rPr lang="en-US" sz="2000" b="1" dirty="0"/>
              <a:t>Many-to-One (c)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sequence </a:t>
            </a:r>
            <a:r>
              <a:rPr lang="en-US" sz="2000" dirty="0"/>
              <a:t>of data as input and we have to predict a single output. A typical example where we have an input set of segments (or obtained by sliding window) and we want to predict a single output tag (forecast or label).</a:t>
            </a:r>
          </a:p>
          <a:p>
            <a:r>
              <a:rPr lang="en-US" sz="2000" b="1" dirty="0"/>
              <a:t>Sequential Many-to-Many (d)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stock prices of 7 days as input and stock prices of next 7 days as outputs.</a:t>
            </a:r>
          </a:p>
          <a:p>
            <a:r>
              <a:rPr lang="en-US" sz="2000" b="1" dirty="0"/>
              <a:t>Synchronous Many-to-Many (e)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video-processing as time series problem or any on-line problem.</a:t>
            </a:r>
          </a:p>
        </p:txBody>
      </p:sp>
    </p:spTree>
    <p:extLst>
      <p:ext uri="{BB962C8B-B14F-4D97-AF65-F5344CB8AC3E}">
        <p14:creationId xmlns:p14="http://schemas.microsoft.com/office/powerpoint/2010/main" val="2089094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en-US" sz="2000" dirty="0" smtClean="0"/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Masked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Attention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drawback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simple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attended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influence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forward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previous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inputs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each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output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lead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violations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causality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requirements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avoiding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weights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have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transformed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casual-form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i.e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triangle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).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Such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operation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performed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multiplication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corresponding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allow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autoregressive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model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analogue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given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endParaRPr lang="ru-RU" altLang="ru-RU" sz="200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masking matrix - upper triangle, in the following form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we use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since we want these elements to be zero after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515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llustration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precede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multiplication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symbol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slightly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misleading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white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squares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Main"/>
              </a:rPr>
              <a:t>−∞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 smtClean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7" y="1909172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a several approach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multi-head masked self-attention.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2365" y="399567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memory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compressed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 err="1" smtClean="0">
                <a:solidFill>
                  <a:srgbClr val="000000"/>
                </a:solidFill>
                <a:latin typeface="STIXMathJax_Main"/>
              </a:rPr>
              <a:t>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𝑥</a:t>
            </a:r>
            <a:r>
              <a:rPr lang="ru-RU" altLang="ru-RU" sz="1400" dirty="0" smtClean="0">
                <a:solidFill>
                  <a:srgbClr val="000000"/>
                </a:solidFill>
                <a:latin typeface="STIXMathJax_Main"/>
              </a:rPr>
              <a:t>1conv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reduce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number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like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denoising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drop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empty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features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self-attention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here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sliding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window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position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separately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results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As </a:t>
            </a:r>
            <a:r>
              <a:rPr lang="en-US" sz="2000" dirty="0"/>
              <a:t>usual the multi-head attention is used in the content of the so-called </a:t>
            </a:r>
            <a:r>
              <a:rPr lang="en-US" sz="2000" b="1" dirty="0"/>
              <a:t>Transformer block</a:t>
            </a:r>
            <a:r>
              <a:rPr lang="en-US" sz="2000" dirty="0"/>
              <a:t>.</a:t>
            </a:r>
          </a:p>
          <a:p>
            <a:r>
              <a:rPr lang="en-US" sz="2000" dirty="0"/>
              <a:t>Transformer block consists of a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self attention layer,</a:t>
            </a:r>
          </a:p>
          <a:p>
            <a:pPr lvl="1"/>
            <a:r>
              <a:rPr lang="en-US" sz="2000" dirty="0"/>
              <a:t>layer normalization,</a:t>
            </a:r>
          </a:p>
          <a:p>
            <a:pPr lvl="1"/>
            <a:r>
              <a:rPr lang="en-US" sz="2000" dirty="0"/>
              <a:t>a feed forward layer (a single MLP applied independently to each vector),</a:t>
            </a:r>
          </a:p>
          <a:p>
            <a:pPr lvl="1"/>
            <a:r>
              <a:rPr lang="en-US" sz="2000" dirty="0"/>
              <a:t>and another layer normalization.</a:t>
            </a:r>
          </a:p>
          <a:p>
            <a:pPr lvl="1"/>
            <a:r>
              <a:rPr lang="en-US" sz="2000" dirty="0"/>
              <a:t>Residual connections are added around both, before the normalization.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order of the various components is not set in stone; </a:t>
            </a:r>
            <a:endParaRPr lang="ru-RU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important thing is to combine self-attention with a local feedforward, and to add normalization and residual connections.</a:t>
            </a:r>
          </a:p>
          <a:p>
            <a:r>
              <a:rPr lang="en-US" sz="2000" dirty="0"/>
              <a:t>in transformer you may have </a:t>
            </a:r>
            <a:r>
              <a:rPr lang="en-US" sz="2000" dirty="0" err="1"/>
              <a:t>multihead</a:t>
            </a:r>
            <a:r>
              <a:rPr lang="en-US" sz="2000" dirty="0"/>
              <a:t> self attention and each MLP will work with different head.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u="sng" dirty="0"/>
              <a:t>The architecture of transform block contains no recurrence - it is the Full-connected architecture in the original idea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37953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Please note that classical implementation of the transformer use layer normalization instead of batch normalization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1583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dirty="0"/>
              <a:t>The architecture of transform blocks in stack.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with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drawback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dirty="0">
                <a:solidFill>
                  <a:srgbClr val="000000"/>
                </a:solidFill>
              </a:rPr>
              <a:t> (FC)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can-not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distiguish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sense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- </a:t>
            </a:r>
            <a:r>
              <a:rPr lang="ru-RU" altLang="ru-RU" sz="2000" dirty="0" err="1">
                <a:solidFill>
                  <a:srgbClr val="000000"/>
                </a:solidFill>
              </a:rPr>
              <a:t>add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"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", 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incorporate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about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order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included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architecture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performed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mapping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 𝑡:𝑡+</a:t>
            </a:r>
            <a:r>
              <a:rPr lang="ru-RU" altLang="ru-RU" sz="2000" dirty="0" smtClean="0">
                <a:solidFill>
                  <a:srgbClr val="000000"/>
                </a:solidFill>
              </a:rPr>
              <a:t>𝜏</a:t>
            </a:r>
            <a:r>
              <a:rPr lang="en-US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values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lookup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</a:t>
            </a:r>
            <a:r>
              <a:rPr lang="ru-RU" altLang="ru-RU" sz="2000" dirty="0">
                <a:solidFill>
                  <a:srgbClr val="000000"/>
                </a:solidFill>
              </a:rPr>
              <a:t> d-</a:t>
            </a:r>
            <a:r>
              <a:rPr lang="ru-RU" altLang="ru-RU" sz="2000" dirty="0" err="1">
                <a:solidFill>
                  <a:srgbClr val="000000"/>
                </a:solidFill>
              </a:rPr>
              <a:t>dimensional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code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during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evaluation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randomized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proposition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The </a:t>
                </a:r>
                <a:r>
                  <a:rPr lang="en-US" sz="2000" u="sng" dirty="0"/>
                  <a:t>originally proposed representation of the position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encoding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Example of the 128-dimensional positional encoding for a sequence with the maximum length of 50.  Each row represents the embedding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000000"/>
                </a:solidFill>
              </a:rPr>
              <a:t>As it is shown above</a:t>
            </a:r>
            <a:r>
              <a:rPr lang="en-US" sz="2000" dirty="0">
                <a:solidFill>
                  <a:srgbClr val="000000"/>
                </a:solidFill>
              </a:rPr>
              <a:t> The time series transformer based feature extraction consists of the Input embedding performed of full-1-d </a:t>
            </a:r>
            <a:r>
              <a:rPr lang="en-US" sz="2000" dirty="0" err="1">
                <a:solidFill>
                  <a:srgbClr val="000000"/>
                </a:solidFill>
              </a:rPr>
              <a:t>conv</a:t>
            </a:r>
            <a:r>
              <a:rPr lang="en-US" sz="2000" dirty="0">
                <a:solidFill>
                  <a:srgbClr val="000000"/>
                </a:solidFill>
              </a:rPr>
              <a:t> network and position encoder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reason why position encoding is add (instead of </a:t>
            </a:r>
            <a:r>
              <a:rPr lang="en-US" sz="2000" dirty="0" err="1">
                <a:solidFill>
                  <a:srgbClr val="000000"/>
                </a:solidFill>
              </a:rPr>
              <a:t>concatination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is due to the high dimensionality of the input (N feature maps - feature </a:t>
            </a:r>
            <a:r>
              <a:rPr lang="en-US" sz="2000" dirty="0" err="1">
                <a:solidFill>
                  <a:srgbClr val="000000"/>
                </a:solidFill>
              </a:rPr>
              <a:t>embeddings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By </a:t>
            </a:r>
            <a:r>
              <a:rPr lang="en-US" sz="2000" b="1" u="sng" dirty="0">
                <a:solidFill>
                  <a:srgbClr val="000000"/>
                </a:solidFill>
              </a:rPr>
              <a:t>add position encoding matrix you get features approximately </a:t>
            </a:r>
            <a:r>
              <a:rPr lang="en-US" sz="2000" b="1" u="sng" dirty="0" err="1">
                <a:solidFill>
                  <a:srgbClr val="000000"/>
                </a:solidFill>
              </a:rPr>
              <a:t>orthogonality.This</a:t>
            </a:r>
            <a:r>
              <a:rPr lang="en-US" sz="2000" b="1" u="sng" dirty="0">
                <a:solidFill>
                  <a:srgbClr val="000000"/>
                </a:solidFill>
              </a:rPr>
              <a:t> is meaning full in </a:t>
            </a:r>
            <a:r>
              <a:rPr lang="en-US" sz="2000" b="1" u="sng" dirty="0" err="1">
                <a:solidFill>
                  <a:srgbClr val="000000"/>
                </a:solidFill>
              </a:rPr>
              <a:t>multihead</a:t>
            </a:r>
            <a:r>
              <a:rPr lang="en-US" sz="2000" b="1" u="sng" dirty="0">
                <a:solidFill>
                  <a:srgbClr val="000000"/>
                </a:solidFill>
              </a:rPr>
              <a:t> </a:t>
            </a:r>
            <a:r>
              <a:rPr lang="en-US" sz="2000" b="1" u="sng" dirty="0" smtClean="0">
                <a:solidFill>
                  <a:srgbClr val="000000"/>
                </a:solidFill>
              </a:rPr>
              <a:t>attention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Position </a:t>
            </a:r>
            <a:r>
              <a:rPr lang="en-US" sz="2000" b="1" u="sng" dirty="0">
                <a:solidFill>
                  <a:srgbClr val="000000"/>
                </a:solidFill>
              </a:rPr>
              <a:t>Encoding add just small pies of inferences to the data (like noises) - it is expect to have no effect on the resulted accuracy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61693" y="45794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multi-head attention network for the time-series classification</a:t>
            </a:r>
            <a:endParaRPr lang="ru-RU" dirty="0"/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5225810"/>
            <a:ext cx="8190593" cy="15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Note. </a:t>
            </a:r>
            <a:r>
              <a:rPr lang="en-US" sz="2000" dirty="0">
                <a:solidFill>
                  <a:srgbClr val="000000"/>
                </a:solidFill>
              </a:rPr>
              <a:t>The transformer block have to be distinguished from the </a:t>
            </a:r>
            <a:r>
              <a:rPr lang="en-US" sz="2000" b="1" dirty="0">
                <a:solidFill>
                  <a:srgbClr val="000000"/>
                </a:solidFill>
              </a:rPr>
              <a:t>transformer encoder-decoder model </a:t>
            </a:r>
            <a:r>
              <a:rPr lang="en-US" sz="2000" dirty="0">
                <a:solidFill>
                  <a:srgbClr val="000000"/>
                </a:solidFill>
              </a:rPr>
              <a:t>Example of the time series prediction transformer encoder-decoder model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2314151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3" y="2531599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403850" y="15413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Note.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decoder-encoder attention query and key are gotten from encoder and value from decoder input.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the time series prediction stacked transformer encoder-decoder model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 smtClean="0"/>
              <a:t>Alternative Implementations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 several papers proposed to a number of attention modification for time series</a:t>
            </a:r>
            <a:br>
              <a:rPr lang="en-US" sz="2000" dirty="0"/>
            </a:br>
            <a:r>
              <a:rPr lang="en-US" sz="2000" dirty="0"/>
              <a:t>The one of the most popular is the </a:t>
            </a:r>
            <a:r>
              <a:rPr lang="en-US" sz="2000" b="1" dirty="0"/>
              <a:t>Gated linear Unit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other one is the temporal-attention block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Squeeze-And-Excitation block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as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alternative attention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74" y="4651960"/>
            <a:ext cx="4458978" cy="1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universal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Deep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time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series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analysis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Many-to-Many</a:t>
            </a:r>
            <a:r>
              <a:rPr lang="en-US" altLang="ru-RU" sz="2000" u="sng" dirty="0" smtClean="0">
                <a:solidFill>
                  <a:srgbClr val="000000"/>
                </a:solidFill>
              </a:rPr>
              <a:t/>
            </a:r>
            <a:br>
              <a:rPr lang="en-US" altLang="ru-RU" sz="2000" u="sng" dirty="0" smtClean="0">
                <a:solidFill>
                  <a:srgbClr val="000000"/>
                </a:solidFill>
              </a:rPr>
            </a:br>
            <a:r>
              <a:rPr lang="ru-RU" altLang="ru-RU" sz="2000" dirty="0" smtClean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>
                <a:solidFill>
                  <a:srgbClr val="000000"/>
                </a:solidFill>
              </a:rPr>
              <a:t>Sequence2Sequence, Seq2Seq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smtClean="0">
                <a:solidFill>
                  <a:srgbClr val="000000"/>
                </a:solidFill>
              </a:rPr>
              <a:t>Seq2Seq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be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interpreted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model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  <a:endParaRPr lang="en-US" altLang="ru-RU" sz="2000" u="sng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summarise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i.e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targets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observed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priori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known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classification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estimation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89986" y="2628335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397463" y="2423334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could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specific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en-US" altLang="ru-RU" sz="2000" dirty="0" smtClean="0">
                <a:solidFill>
                  <a:srgbClr val="000000"/>
                </a:solidFill>
              </a:rPr>
              <a:t/>
            </a:r>
            <a:br>
              <a:rPr lang="en-US" altLang="ru-RU" sz="2000" dirty="0" smtClean="0">
                <a:solidFill>
                  <a:srgbClr val="000000"/>
                </a:solidFill>
              </a:rPr>
            </a:br>
            <a:r>
              <a:rPr lang="ru-RU" altLang="ru-RU" sz="2000" dirty="0" err="1" smtClean="0">
                <a:solidFill>
                  <a:srgbClr val="000000"/>
                </a:solidFill>
              </a:rPr>
              <a:t>Many-to-Many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Example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encoder-decoder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rnn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network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Here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denote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latency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embedding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fixed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dimension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meaning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summarization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some</a:t>
            </a:r>
            <a:r>
              <a:rPr lang="ru-RU" altLang="ru-RU" sz="2000" dirty="0"/>
              <a:t> </a:t>
            </a:r>
            <a:r>
              <a:rPr lang="en-US" altLang="ru-RU" sz="2000" dirty="0" smtClean="0"/>
              <a:t/>
            </a:r>
            <a:br>
              <a:rPr lang="en-US" altLang="ru-RU" sz="2000" dirty="0" smtClean="0"/>
            </a:br>
            <a:r>
              <a:rPr lang="ru-RU" altLang="ru-RU" sz="2000" dirty="0" err="1" smtClean="0"/>
              <a:t>meaningful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whole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source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</a:t>
            </a:r>
            <a:r>
              <a:rPr lang="ru-RU" altLang="ru-RU" sz="2000" dirty="0" smtClean="0"/>
              <a:t>).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In general the type of encoder and decoder can be different</a:t>
            </a:r>
            <a:r>
              <a:rPr lang="en-US" sz="2000" dirty="0" smtClean="0"/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For </a:t>
            </a:r>
            <a:r>
              <a:rPr lang="en-US" sz="2000" dirty="0"/>
              <a:t>instance, The CNN encoder and RNN decoder can be joined</a:t>
            </a:r>
            <a:r>
              <a:rPr lang="en-US" dirty="0"/>
              <a:t>.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53" y="2672855"/>
            <a:ext cx="2704822" cy="4099686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91" y="3787922"/>
            <a:ext cx="6524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Vanila</a:t>
            </a:r>
            <a:r>
              <a:rPr lang="en-US" sz="2000" b="1" dirty="0" smtClean="0"/>
              <a:t> </a:t>
            </a:r>
            <a:r>
              <a:rPr lang="en-US" sz="2000" b="1" dirty="0"/>
              <a:t>Fully-Connected network</a:t>
            </a:r>
            <a:r>
              <a:rPr lang="en-US" sz="2000" dirty="0"/>
              <a:t> </a:t>
            </a:r>
            <a:r>
              <a:rPr lang="en-US" sz="2000" dirty="0" smtClean="0"/>
              <a:t>approach </a:t>
            </a:r>
            <a:r>
              <a:rPr lang="en-US" sz="2000" dirty="0"/>
              <a:t>is not popular in the time series analysis due to the several </a:t>
            </a:r>
            <a:r>
              <a:rPr lang="en-US" sz="2000" b="1" dirty="0"/>
              <a:t>drawbacks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r>
              <a:rPr lang="en-US" sz="2000" u="sng" dirty="0" smtClean="0"/>
              <a:t>Lack </a:t>
            </a:r>
            <a:r>
              <a:rPr lang="en-US" sz="2000" u="sng" dirty="0"/>
              <a:t>of account for the connectivity between segments</a:t>
            </a:r>
            <a:r>
              <a:rPr lang="en-US" sz="2000" dirty="0"/>
              <a:t> (obtained by sliding window) - MLP networks does not use similarity and sequential behavior of sequential input data (e.g. in RNN hidden state implement "memory" of sequential segments features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r>
              <a:rPr lang="en-US" sz="2000" u="sng" dirty="0" smtClean="0"/>
              <a:t>Huge </a:t>
            </a:r>
            <a:r>
              <a:rPr lang="en-US" sz="2000" u="sng" dirty="0"/>
              <a:t>amount of parameters </a:t>
            </a:r>
            <a:r>
              <a:rPr lang="en-US" sz="2000" dirty="0"/>
              <a:t>(due to the lack of weights re-using like in </a:t>
            </a:r>
            <a:r>
              <a:rPr lang="en-US" sz="2000" dirty="0" err="1"/>
              <a:t>cnn</a:t>
            </a:r>
            <a:r>
              <a:rPr lang="en-US" sz="2000" dirty="0"/>
              <a:t> or </a:t>
            </a:r>
            <a:r>
              <a:rPr lang="en-US" sz="2000" dirty="0" err="1"/>
              <a:t>rnn</a:t>
            </a:r>
            <a:r>
              <a:rPr lang="en-US" sz="2000" dirty="0"/>
              <a:t>).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drawback are overcome with transform architecture ( </a:t>
            </a:r>
            <a:r>
              <a:rPr lang="en-US" sz="2000" dirty="0" smtClean="0"/>
              <a:t>attention-based</a:t>
            </a:r>
            <a:r>
              <a:rPr lang="ru-RU" sz="2000" dirty="0" smtClean="0"/>
              <a:t> </a:t>
            </a:r>
            <a:r>
              <a:rPr lang="en-US" sz="2000" dirty="0" smtClean="0"/>
              <a:t>or</a:t>
            </a:r>
            <a:r>
              <a:rPr lang="ru-RU" sz="2000" dirty="0" smtClean="0"/>
              <a:t> </a:t>
            </a:r>
            <a:r>
              <a:rPr lang="en-US" sz="2000" dirty="0" smtClean="0"/>
              <a:t>mixer-based </a:t>
            </a:r>
            <a:r>
              <a:rPr lang="en-US" sz="2000" dirty="0"/>
              <a:t>architecture based on the full-connected networks).</a:t>
            </a:r>
          </a:p>
          <a:p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3702197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/>
              <a:t>Force-back FCN</a:t>
            </a:r>
            <a:r>
              <a:rPr lang="en-US" sz="2000" dirty="0"/>
              <a:t> approach suppose to the following and previous values to be predicted.</a:t>
            </a:r>
            <a:br>
              <a:rPr lang="en-US" sz="2000" dirty="0"/>
            </a:br>
            <a:r>
              <a:rPr lang="en-US" sz="2000" dirty="0"/>
              <a:t>For instance, backward prediction can be used to error calculation and error reduction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N-BEATS network propose to use stack of FCN-Force back network each of them predict result</a:t>
            </a:r>
            <a:br>
              <a:rPr lang="en-US" sz="2000" dirty="0"/>
            </a:br>
            <a:r>
              <a:rPr lang="en-US" sz="2000" dirty="0"/>
              <a:t>based on the error of the previous one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the popular </a:t>
            </a:r>
            <a:r>
              <a:rPr lang="en-US" sz="2000" b="1" dirty="0"/>
              <a:t>force-back prediction Full-connected network </a:t>
            </a:r>
            <a:r>
              <a:rPr lang="en-US" sz="2000" b="1" dirty="0" smtClean="0"/>
              <a:t>N-BEATS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idea under </a:t>
            </a:r>
            <a:r>
              <a:rPr lang="en-US" sz="2000" b="1" dirty="0"/>
              <a:t>N-BEATS</a:t>
            </a:r>
            <a:r>
              <a:rPr lang="en-US" sz="2000" dirty="0"/>
              <a:t> is to</a:t>
            </a:r>
            <a:r>
              <a:rPr lang="en-US" sz="2000" dirty="0" smtClean="0"/>
              <a:t>:</a:t>
            </a:r>
          </a:p>
          <a:p>
            <a:r>
              <a:rPr lang="en-US" sz="2000" b="1" dirty="0" smtClean="0"/>
              <a:t>1 </a:t>
            </a:r>
            <a:r>
              <a:rPr lang="en-US" sz="2000" b="1" dirty="0"/>
              <a:t>block </a:t>
            </a:r>
            <a:r>
              <a:rPr lang="en-US" sz="2000" dirty="0" smtClean="0"/>
              <a:t>– </a:t>
            </a:r>
            <a:endParaRPr lang="ru-RU" sz="2000" dirty="0" smtClean="0"/>
          </a:p>
          <a:p>
            <a:pPr lvl="1"/>
            <a:r>
              <a:rPr lang="en-US" sz="1800" dirty="0" smtClean="0"/>
              <a:t>make </a:t>
            </a:r>
            <a:r>
              <a:rPr lang="en-US" sz="1800" dirty="0"/>
              <a:t>force and back forecast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/>
              <a:t>in-sample in backward direction and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out-of-sample </a:t>
            </a:r>
            <a:r>
              <a:rPr lang="en-US" sz="1800" dirty="0"/>
              <a:t>in forward direction</a:t>
            </a:r>
            <a:r>
              <a:rPr lang="en-US" sz="1800" dirty="0" smtClean="0"/>
              <a:t>)</a:t>
            </a:r>
            <a:endParaRPr lang="ru-RU" sz="1800" dirty="0"/>
          </a:p>
          <a:p>
            <a:pPr lvl="1"/>
            <a:r>
              <a:rPr lang="en-US" sz="1800" dirty="0" smtClean="0"/>
              <a:t>calculate </a:t>
            </a:r>
            <a:r>
              <a:rPr lang="en-US" sz="1800" dirty="0"/>
              <a:t>error backward prediction.</a:t>
            </a:r>
          </a:p>
          <a:p>
            <a:r>
              <a:rPr lang="en-US" sz="2000" b="1" dirty="0"/>
              <a:t>2 block </a:t>
            </a:r>
            <a:r>
              <a:rPr lang="en-US" sz="2000" dirty="0" smtClean="0"/>
              <a:t>–</a:t>
            </a:r>
            <a:endParaRPr lang="ru-RU" sz="2000" dirty="0" smtClean="0"/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make prediction of error in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force </a:t>
            </a:r>
            <a:r>
              <a:rPr lang="en-US" sz="1800" dirty="0"/>
              <a:t>and back </a:t>
            </a:r>
            <a:r>
              <a:rPr lang="en-US" sz="1800" dirty="0" smtClean="0"/>
              <a:t>direction</a:t>
            </a:r>
            <a:r>
              <a:rPr lang="ru-RU" sz="1800" dirty="0" smtClean="0"/>
              <a:t>;</a:t>
            </a:r>
          </a:p>
          <a:p>
            <a:pPr lvl="1"/>
            <a:r>
              <a:rPr lang="en-US" sz="1800" dirty="0" smtClean="0"/>
              <a:t>correct </a:t>
            </a:r>
            <a:r>
              <a:rPr lang="en-US" sz="1800" dirty="0"/>
              <a:t>forward forecast (made from block 1).</a:t>
            </a:r>
          </a:p>
          <a:p>
            <a:pPr lvl="1"/>
            <a:r>
              <a:rPr lang="en-US" sz="1800" dirty="0"/>
              <a:t>calculate error of error prediction based on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</a:t>
            </a:r>
            <a:r>
              <a:rPr lang="en-US" sz="1800" dirty="0"/>
              <a:t>known value of in-sample forecast.</a:t>
            </a:r>
          </a:p>
          <a:p>
            <a:r>
              <a:rPr lang="en-US" sz="2000" dirty="0"/>
              <a:t>repeat stage 2 and clarify </a:t>
            </a:r>
            <a:r>
              <a:rPr lang="en-US" sz="2000" dirty="0" smtClean="0"/>
              <a:t>out-of-sample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forecast.</a:t>
            </a:r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35" y="2686050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non-linear </a:t>
            </a:r>
            <a:r>
              <a:rPr lang="en-US" b="1" dirty="0"/>
              <a:t>autoregressive network</a:t>
            </a:r>
            <a:r>
              <a:rPr lang="ru-RU" b="1" dirty="0" smtClean="0"/>
              <a:t>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u="sng" dirty="0"/>
              <a:t>The other FCN approach is using each predicted output (or set of outputs) as part of the input data</a:t>
            </a:r>
            <a:r>
              <a:rPr lang="en-US" sz="2000" u="sng" dirty="0" smtClean="0"/>
              <a:t>.</a:t>
            </a:r>
            <a:endParaRPr lang="ru-RU" sz="2000" u="sng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this case "pseudo-recurrent-connection" can be implemented by feed-back connection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These </a:t>
            </a:r>
            <a:r>
              <a:rPr lang="en-US" sz="2000" dirty="0"/>
              <a:t>networks embody the idea of nonlinear autoregressive model (or </a:t>
            </a:r>
            <a:r>
              <a:rPr lang="en-US" sz="2000" b="1" dirty="0"/>
              <a:t>non-linear autoregressive network, NAR</a:t>
            </a:r>
            <a:r>
              <a:rPr lang="en-US" sz="2000" dirty="0"/>
              <a:t>), where weights are the autoregressive parameters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non-linear autoregressive network.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6" y="3671956"/>
            <a:ext cx="6176988" cy="2828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486025"/>
            <a:ext cx="3911600" cy="33537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67175" y="2033596"/>
            <a:ext cx="7391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If in non-linear </a:t>
            </a:r>
            <a:r>
              <a:rPr lang="en-US" sz="2000" dirty="0" err="1"/>
              <a:t>autoregression</a:t>
            </a:r>
            <a:r>
              <a:rPr lang="en-US" sz="2000" dirty="0"/>
              <a:t> beside of re-using predictions as inputs the other data are using the approach can be called non-linear autoregressive with exogenous factors (NARX) network</a:t>
            </a:r>
            <a:r>
              <a:rPr lang="en-US" sz="2000" dirty="0" smtClean="0"/>
              <a:t>.</a:t>
            </a:r>
          </a:p>
          <a:p>
            <a:r>
              <a:rPr lang="en-US" dirty="0"/>
              <a:t>NAR and NARX approaches are not popular up-today , due to low robustness to output problems (outliers, gradient explosion and </a:t>
            </a:r>
            <a:r>
              <a:rPr lang="en-US" dirty="0" err="1"/>
              <a:t>e.t.c</a:t>
            </a:r>
            <a:r>
              <a:rPr lang="en-US" dirty="0"/>
              <a:t>.).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12775" y="60257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Example of non-linear autoregressive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exogenous </a:t>
            </a:r>
            <a:r>
              <a:rPr lang="en-US" dirty="0"/>
              <a:t>factors (NARX) network.</a:t>
            </a:r>
          </a:p>
        </p:txBody>
      </p:sp>
    </p:spTree>
    <p:extLst>
      <p:ext uri="{BB962C8B-B14F-4D97-AF65-F5344CB8AC3E}">
        <p14:creationId xmlns:p14="http://schemas.microsoft.com/office/powerpoint/2010/main" val="12828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1717</Words>
  <Application>Microsoft Office PowerPoint</Application>
  <PresentationFormat>Широкоэкранный</PresentationFormat>
  <Paragraphs>343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63" baseType="lpstr">
      <vt:lpstr>Arial</vt:lpstr>
      <vt:lpstr>Calibri</vt:lpstr>
      <vt:lpstr>Calibri Light</vt:lpstr>
      <vt:lpstr>Cambria</vt:lpstr>
      <vt:lpstr>Cambria Math</vt:lpstr>
      <vt:lpstr>georgia</vt:lpstr>
      <vt:lpstr>georgia</vt:lpstr>
      <vt:lpstr>Helvetica Neue</vt:lpstr>
      <vt:lpstr>STIXMathJax_Main</vt:lpstr>
      <vt:lpstr>STIXMathJax_Normal-italic</vt:lpstr>
      <vt:lpstr>STIXMathJax_Symbols</vt:lpstr>
      <vt:lpstr>STIXMathJax_Variants</vt:lpstr>
      <vt:lpstr>Times New Roman</vt:lpstr>
      <vt:lpstr>Тема Office</vt:lpstr>
      <vt:lpstr>Specificity Deep learning in  Time Series Analysis</vt:lpstr>
      <vt:lpstr>Traditional Machine Learning vs deep neural network</vt:lpstr>
      <vt:lpstr>Traditional Machine Learning vs deep neural network</vt:lpstr>
      <vt:lpstr>DL time series approaches</vt:lpstr>
      <vt:lpstr>DL time series approaches</vt:lpstr>
      <vt:lpstr>DL time series approaches</vt:lpstr>
      <vt:lpstr>Fully-Connected network</vt:lpstr>
      <vt:lpstr>Fully-Connected network</vt:lpstr>
      <vt:lpstr>FCNN non-linear autoregressive network (NAR)</vt:lpstr>
      <vt:lpstr>1-d convolution neural network</vt:lpstr>
      <vt:lpstr>1-d convolution neural network</vt:lpstr>
      <vt:lpstr>1-d convolution neural network</vt:lpstr>
      <vt:lpstr>1-d convolution neural network</vt:lpstr>
      <vt:lpstr>1-d convolution neural network</vt:lpstr>
      <vt:lpstr>1-d convolution neural network. 1d ResNet</vt:lpstr>
      <vt:lpstr>1-d convolution neural network. InceptionTime network</vt:lpstr>
      <vt:lpstr>1-d convolution neural network.  Example with feature selection</vt:lpstr>
      <vt:lpstr>1-d convolution neural network. Dilated Convolutions</vt:lpstr>
      <vt:lpstr>1-d convolution neural network. Dilated Convolutions</vt:lpstr>
      <vt:lpstr>1-d CNN. Deep-temporal convolution network (deepTCN).</vt:lpstr>
      <vt:lpstr>Recurrent neural networks</vt:lpstr>
      <vt:lpstr>Recurrent neural networks. </vt:lpstr>
      <vt:lpstr>Recurrent neural networks. Examples</vt:lpstr>
      <vt:lpstr>RNN. Autoregression recurrent learning</vt:lpstr>
      <vt:lpstr>RNN. Deep AR</vt:lpstr>
      <vt:lpstr>RNN. Deep AR</vt:lpstr>
      <vt:lpstr>RNN. Deep AR</vt:lpstr>
      <vt:lpstr>RNN. Deep AR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Alternative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151</cp:revision>
  <dcterms:created xsi:type="dcterms:W3CDTF">2021-11-21T16:45:21Z</dcterms:created>
  <dcterms:modified xsi:type="dcterms:W3CDTF">2022-04-04T06:48:20Z</dcterms:modified>
</cp:coreProperties>
</file>